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0" d="100"/>
          <a:sy n="80" d="100"/>
        </p:scale>
        <p:origin x="-912" y="1650"/>
      </p:cViewPr>
      <p:guideLst>
        <p:guide orient="horz" pos="3168"/>
        <p:guide pos="244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E754DF85-2739-4ECB-A7B3-A759F651F133}" type="datetime1">
              <a:rPr lang="en-US"/>
              <a:pPr/>
              <a:t>11/3/2014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311B76-ECB0-4E4D-A3F7-6DE25ED7E4A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5409110-3252-48BD-99B7-B7806FF8BA45}" type="datetime1">
              <a:rPr lang="en-US"/>
              <a:pPr/>
              <a:t>11/3/2014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91C0957-96E7-40F2-8525-9EE21B3522F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4FFA38E-76FE-492C-BE73-2977C6306D6C}" type="datetime1">
              <a:rPr lang="en-US"/>
              <a:pPr/>
              <a:t>11/3/2014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221B6E-BF3D-434A-B52D-516E376EC42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8196D51-2EFD-4E1D-A47A-B59E2DEA9EA4}" type="datetime1">
              <a:rPr lang="en-US"/>
              <a:pPr/>
              <a:t>11/3/2014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89128E-0A38-4A08-B294-7C90DD0A19F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792AA6F-FA16-4DFF-8035-3D22E572F5FC}" type="datetime1">
              <a:rPr lang="en-US"/>
              <a:pPr/>
              <a:t>11/3/2014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AA5883-C044-4C79-AFB8-80A1356EA8F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75951F5C-A595-4B02-B634-DAC6B25655E1}" type="datetime1">
              <a:rPr lang="en-US"/>
              <a:pPr/>
              <a:t>11/3/2014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4FD5125-16C3-4303-A90D-31C649B5743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195F2AD-9C47-4533-A94E-3DC7C428B2B2}" type="datetime1">
              <a:rPr lang="en-US"/>
              <a:pPr/>
              <a:t>11/3/2014</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DC1E61FE-287B-478E-A614-E0CA532BB67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11D7F577-ED47-4A0C-A83C-CCFD27D5B7EC}" type="datetime1">
              <a:rPr lang="en-US"/>
              <a:pPr/>
              <a:t>11/3/2014</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1B84F16C-75C6-4D43-99E3-754E7CD03A5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BF87D1D-607F-4E9E-A719-2443BB793284}" type="datetime1">
              <a:rPr lang="en-US"/>
              <a:pPr/>
              <a:t>11/3/2014</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1AB43DF4-07FE-420E-B504-311A2E747E3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8E58D4C-4BF1-445A-8EE2-2401ADE483FF}" type="datetime1">
              <a:rPr lang="en-US"/>
              <a:pPr/>
              <a:t>11/3/2014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5BB15D2-99A8-4103-9541-6989C81F15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47329D6-60C5-4174-9D1D-F644C838C474}" type="datetime1">
              <a:rPr lang="en-US"/>
              <a:pPr/>
              <a:t>11/3/2014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E53390E7-521F-4E25-8B3A-C4A58D32F99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88938" y="403225"/>
            <a:ext cx="6994525"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88938" y="2346325"/>
            <a:ext cx="6994525" cy="6638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88938" y="9323388"/>
            <a:ext cx="1812925" cy="534987"/>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101" charset="0"/>
              </a:defRPr>
            </a:lvl1pPr>
          </a:lstStyle>
          <a:p>
            <a:fld id="{558CFB7D-EA76-4691-A7B7-925113610773}" type="datetime1">
              <a:rPr lang="en-US"/>
              <a:pPr/>
              <a:t>11/3/2014</a:t>
            </a:fld>
            <a:endParaRPr lang="en-US"/>
          </a:p>
        </p:txBody>
      </p:sp>
      <p:sp>
        <p:nvSpPr>
          <p:cNvPr id="5" name="Footer Placeholder 4"/>
          <p:cNvSpPr>
            <a:spLocks noGrp="1"/>
          </p:cNvSpPr>
          <p:nvPr>
            <p:ph type="ftr" sz="quarter" idx="3"/>
          </p:nvPr>
        </p:nvSpPr>
        <p:spPr>
          <a:xfrm>
            <a:off x="2655888" y="9323388"/>
            <a:ext cx="2460625" cy="534987"/>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101" charset="0"/>
              </a:defRPr>
            </a:lvl1pPr>
          </a:lstStyle>
          <a:p>
            <a:endParaRPr lang="en-US"/>
          </a:p>
        </p:txBody>
      </p:sp>
      <p:sp>
        <p:nvSpPr>
          <p:cNvPr id="6" name="Slide Number Placeholder 5"/>
          <p:cNvSpPr>
            <a:spLocks noGrp="1"/>
          </p:cNvSpPr>
          <p:nvPr>
            <p:ph type="sldNum" sz="quarter" idx="4"/>
          </p:nvPr>
        </p:nvSpPr>
        <p:spPr>
          <a:xfrm>
            <a:off x="5570538" y="9323388"/>
            <a:ext cx="1812925" cy="53498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01" charset="0"/>
              </a:defRPr>
            </a:lvl1pPr>
          </a:lstStyle>
          <a:p>
            <a:fld id="{9408D2EA-B2D1-4B68-93C9-D941BB786B6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101"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101"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101"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101"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101"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1"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1"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1"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1"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rianna.Crubel@wrps.net"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kidblog.org/MrsCrubelsCla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8" descr="Owl Themed Newsletter.jpg"/>
          <p:cNvPicPr>
            <a:picLocks noChangeAspect="1"/>
          </p:cNvPicPr>
          <p:nvPr/>
        </p:nvPicPr>
        <p:blipFill>
          <a:blip r:embed="rId2" cstate="print"/>
          <a:srcRect/>
          <a:stretch>
            <a:fillRect/>
          </a:stretch>
        </p:blipFill>
        <p:spPr bwMode="auto">
          <a:xfrm>
            <a:off x="0" y="0"/>
            <a:ext cx="7772400" cy="10058400"/>
          </a:xfrm>
          <a:prstGeom prst="rect">
            <a:avLst/>
          </a:prstGeom>
          <a:noFill/>
          <a:ln w="9525">
            <a:noFill/>
            <a:miter lim="800000"/>
            <a:headEnd/>
            <a:tailEnd/>
          </a:ln>
        </p:spPr>
      </p:pic>
      <p:sp>
        <p:nvSpPr>
          <p:cNvPr id="13315" name="TextBox 4"/>
          <p:cNvSpPr txBox="1">
            <a:spLocks noChangeArrowheads="1"/>
          </p:cNvSpPr>
          <p:nvPr/>
        </p:nvSpPr>
        <p:spPr bwMode="auto">
          <a:xfrm>
            <a:off x="228600" y="457201"/>
            <a:ext cx="7315200" cy="1323439"/>
          </a:xfrm>
          <a:prstGeom prst="rect">
            <a:avLst/>
          </a:prstGeom>
          <a:noFill/>
          <a:ln w="9525">
            <a:noFill/>
            <a:miter lim="800000"/>
            <a:headEnd/>
            <a:tailEnd/>
          </a:ln>
        </p:spPr>
        <p:txBody>
          <a:bodyPr wrap="square">
            <a:spAutoFit/>
          </a:bodyPr>
          <a:lstStyle/>
          <a:p>
            <a:pPr algn="ctr"/>
            <a:r>
              <a:rPr lang="en-US" sz="4000" dirty="0">
                <a:solidFill>
                  <a:srgbClr val="FF0066"/>
                </a:solidFill>
                <a:latin typeface="Maiandra GD" pitchFamily="34" charset="0"/>
              </a:rPr>
              <a:t>Mrs. </a:t>
            </a:r>
            <a:r>
              <a:rPr lang="en-US" sz="4000" dirty="0" err="1" smtClean="0">
                <a:solidFill>
                  <a:srgbClr val="FF0066"/>
                </a:solidFill>
                <a:latin typeface="Maiandra GD" pitchFamily="34" charset="0"/>
              </a:rPr>
              <a:t>Crubel’s</a:t>
            </a:r>
            <a:r>
              <a:rPr lang="en-US" sz="4000" dirty="0" smtClean="0">
                <a:solidFill>
                  <a:srgbClr val="FF0066"/>
                </a:solidFill>
                <a:latin typeface="Maiandra GD" pitchFamily="34" charset="0"/>
              </a:rPr>
              <a:t> </a:t>
            </a:r>
            <a:endParaRPr lang="en-US" sz="4000" dirty="0">
              <a:solidFill>
                <a:srgbClr val="FF0066"/>
              </a:solidFill>
              <a:latin typeface="Maiandra GD" pitchFamily="34" charset="0"/>
            </a:endParaRPr>
          </a:p>
          <a:p>
            <a:pPr algn="ctr"/>
            <a:r>
              <a:rPr lang="en-US" sz="4000" dirty="0">
                <a:solidFill>
                  <a:srgbClr val="FF0066"/>
                </a:solidFill>
                <a:latin typeface="Maiandra GD" pitchFamily="34" charset="0"/>
              </a:rPr>
              <a:t>Classroom News</a:t>
            </a:r>
          </a:p>
        </p:txBody>
      </p:sp>
      <p:sp>
        <p:nvSpPr>
          <p:cNvPr id="13316" name="TextBox 5"/>
          <p:cNvSpPr txBox="1">
            <a:spLocks noChangeArrowheads="1"/>
          </p:cNvSpPr>
          <p:nvPr/>
        </p:nvSpPr>
        <p:spPr bwMode="auto">
          <a:xfrm>
            <a:off x="304800" y="228600"/>
            <a:ext cx="2514600" cy="369332"/>
          </a:xfrm>
          <a:prstGeom prst="rect">
            <a:avLst/>
          </a:prstGeom>
          <a:noFill/>
          <a:ln w="9525">
            <a:noFill/>
            <a:miter lim="800000"/>
            <a:headEnd/>
            <a:tailEnd/>
          </a:ln>
        </p:spPr>
        <p:txBody>
          <a:bodyPr wrap="square">
            <a:spAutoFit/>
          </a:bodyPr>
          <a:lstStyle/>
          <a:p>
            <a:r>
              <a:rPr lang="en-US" b="1" dirty="0" smtClean="0">
                <a:latin typeface="Maiandra GD" pitchFamily="34" charset="0"/>
              </a:rPr>
              <a:t>November 3rd, 2014</a:t>
            </a:r>
            <a:endParaRPr lang="en-US" b="1" dirty="0">
              <a:latin typeface="Maiandra GD" pitchFamily="34" charset="0"/>
            </a:endParaRPr>
          </a:p>
        </p:txBody>
      </p:sp>
      <p:sp>
        <p:nvSpPr>
          <p:cNvPr id="13317" name="TextBox 6"/>
          <p:cNvSpPr txBox="1">
            <a:spLocks noChangeArrowheads="1"/>
          </p:cNvSpPr>
          <p:nvPr/>
        </p:nvSpPr>
        <p:spPr bwMode="auto">
          <a:xfrm>
            <a:off x="533400" y="2286000"/>
            <a:ext cx="2438400" cy="6678751"/>
          </a:xfrm>
          <a:prstGeom prst="rect">
            <a:avLst/>
          </a:prstGeom>
          <a:noFill/>
          <a:ln w="9525">
            <a:noFill/>
            <a:miter lim="800000"/>
            <a:headEnd/>
            <a:tailEnd/>
          </a:ln>
        </p:spPr>
        <p:txBody>
          <a:bodyPr wrap="square">
            <a:spAutoFit/>
          </a:bodyPr>
          <a:lstStyle/>
          <a:p>
            <a:pPr>
              <a:buFont typeface="Arial" pitchFamily="34" charset="0"/>
              <a:buChar char="•"/>
            </a:pPr>
            <a:r>
              <a:rPr lang="en-US" sz="1400" b="1" dirty="0" smtClean="0">
                <a:latin typeface="+mn-lt"/>
                <a:cs typeface="Andalus" pitchFamily="18" charset="-78"/>
              </a:rPr>
              <a:t>This is the last week of the quarter, so the focus is meeting our 7 point goal!</a:t>
            </a:r>
          </a:p>
          <a:p>
            <a:pPr>
              <a:buFont typeface="Arial" pitchFamily="34" charset="0"/>
              <a:buChar char="•"/>
            </a:pPr>
            <a:r>
              <a:rPr lang="en-US" sz="1400" b="1" dirty="0" smtClean="0">
                <a:latin typeface="+mn-lt"/>
                <a:cs typeface="Andalus" pitchFamily="18" charset="-78"/>
              </a:rPr>
              <a:t>Conference slips will be coming home next week. Please return those slips to verify your slot.</a:t>
            </a:r>
          </a:p>
          <a:p>
            <a:pPr>
              <a:buFont typeface="Arial" pitchFamily="34" charset="0"/>
              <a:buChar char="•"/>
            </a:pPr>
            <a:r>
              <a:rPr lang="en-US" sz="1400" b="1" dirty="0" smtClean="0">
                <a:latin typeface="+mn-lt"/>
                <a:cs typeface="Andalus" pitchFamily="18" charset="-78"/>
              </a:rPr>
              <a:t>No spelling unit this week. We will be focusing on the priority/no excuse words. </a:t>
            </a:r>
          </a:p>
          <a:p>
            <a:pPr>
              <a:buFont typeface="Arial" pitchFamily="34" charset="0"/>
              <a:buChar char="•"/>
            </a:pPr>
            <a:r>
              <a:rPr lang="en-US" sz="1400" b="1" dirty="0" smtClean="0">
                <a:latin typeface="+mn-lt"/>
                <a:cs typeface="Andalus" pitchFamily="18" charset="-78"/>
              </a:rPr>
              <a:t>We will have a pen pal letter this week. Please try to return those by Mon. </a:t>
            </a:r>
          </a:p>
          <a:p>
            <a:pPr>
              <a:buFont typeface="Arial" pitchFamily="34" charset="0"/>
              <a:buChar char="•"/>
            </a:pPr>
            <a:endParaRPr lang="en-US" sz="1200" b="1" dirty="0" smtClean="0">
              <a:latin typeface="Arial Narrow" pitchFamily="34" charset="0"/>
              <a:cs typeface="Andalus" pitchFamily="18" charset="-78"/>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p:txBody>
      </p:sp>
      <p:sp>
        <p:nvSpPr>
          <p:cNvPr id="13318" name="TextBox 7"/>
          <p:cNvSpPr txBox="1">
            <a:spLocks noChangeArrowheads="1"/>
          </p:cNvSpPr>
          <p:nvPr/>
        </p:nvSpPr>
        <p:spPr bwMode="auto">
          <a:xfrm>
            <a:off x="3352800" y="2514600"/>
            <a:ext cx="4038600" cy="6524863"/>
          </a:xfrm>
          <a:prstGeom prst="rect">
            <a:avLst/>
          </a:prstGeom>
          <a:noFill/>
          <a:ln w="9525">
            <a:noFill/>
            <a:miter lim="800000"/>
            <a:headEnd/>
            <a:tailEnd/>
          </a:ln>
        </p:spPr>
        <p:txBody>
          <a:bodyPr wrap="square">
            <a:spAutoFit/>
          </a:bodyPr>
          <a:lstStyle/>
          <a:p>
            <a:r>
              <a:rPr lang="en-US" sz="1400" dirty="0" smtClean="0">
                <a:latin typeface="Garamond" pitchFamily="18" charset="0"/>
                <a:cs typeface="Andalus" pitchFamily="18" charset="-78"/>
              </a:rPr>
              <a:t>Last week we enjoyed reading </a:t>
            </a:r>
            <a:r>
              <a:rPr lang="en-US" sz="1400" u="sng" dirty="0" err="1" smtClean="0">
                <a:latin typeface="Garamond" pitchFamily="18" charset="0"/>
                <a:cs typeface="Andalus" pitchFamily="18" charset="-78"/>
              </a:rPr>
              <a:t>Balto</a:t>
            </a:r>
            <a:r>
              <a:rPr lang="en-US" sz="1400" dirty="0" smtClean="0">
                <a:latin typeface="Garamond" pitchFamily="18" charset="0"/>
                <a:cs typeface="Andalus" pitchFamily="18" charset="-78"/>
              </a:rPr>
              <a:t> and we watched the movie on Friday afternoon. The book and movie are different and we will discuss that. Most are done with their health paragraphs and we did take them to final copy. It’s hard for me to skip that part. This week we will be writing our October paragraphs. </a:t>
            </a:r>
            <a:r>
              <a:rPr lang="en-US" sz="1400" u="sng" dirty="0" smtClean="0">
                <a:latin typeface="Garamond" pitchFamily="18" charset="0"/>
                <a:cs typeface="Andalus" pitchFamily="18" charset="-78"/>
              </a:rPr>
              <a:t>We do A LOT of informational writing in 3</a:t>
            </a:r>
            <a:r>
              <a:rPr lang="en-US" sz="1400" u="sng" baseline="30000" dirty="0" smtClean="0">
                <a:latin typeface="Garamond" pitchFamily="18" charset="0"/>
                <a:cs typeface="Andalus" pitchFamily="18" charset="-78"/>
              </a:rPr>
              <a:t>rd</a:t>
            </a:r>
            <a:r>
              <a:rPr lang="en-US" sz="1400" u="sng" dirty="0" smtClean="0">
                <a:latin typeface="Garamond" pitchFamily="18" charset="0"/>
                <a:cs typeface="Andalus" pitchFamily="18" charset="-78"/>
              </a:rPr>
              <a:t> grade</a:t>
            </a:r>
            <a:r>
              <a:rPr lang="en-US" sz="1400" dirty="0" smtClean="0">
                <a:latin typeface="Garamond" pitchFamily="18" charset="0"/>
                <a:cs typeface="Andalus" pitchFamily="18" charset="-78"/>
              </a:rPr>
              <a:t>.  Today we worked a lot on problem solving with measurement.  Students have to be math detectives to know what type of problem it is: add, subtract, multiply or divide. We will have a quiz tomorrow and then being with telling time. Lesson 6 has students tell time to 15 minutes, 5 minutes, and to the minute because they HAVE learned to tell time prior to 3</a:t>
            </a:r>
            <a:r>
              <a:rPr lang="en-US" sz="1400" baseline="30000" dirty="0" smtClean="0">
                <a:latin typeface="Garamond" pitchFamily="18" charset="0"/>
                <a:cs typeface="Andalus" pitchFamily="18" charset="-78"/>
              </a:rPr>
              <a:t>rd</a:t>
            </a:r>
            <a:r>
              <a:rPr lang="en-US" sz="1400" dirty="0" smtClean="0">
                <a:latin typeface="Garamond" pitchFamily="18" charset="0"/>
                <a:cs typeface="Andalus" pitchFamily="18" charset="-78"/>
              </a:rPr>
              <a:t> grade. Lesson 7 jumps to time before and after the hour.. Lesson 8 is elapsed time which is a difficult skill. </a:t>
            </a:r>
            <a:r>
              <a:rPr lang="en-US" dirty="0" smtClean="0">
                <a:latin typeface="Garamond" pitchFamily="18" charset="0"/>
                <a:cs typeface="Andalus" pitchFamily="18" charset="-78"/>
              </a:rPr>
              <a:t>Y</a:t>
            </a:r>
            <a:r>
              <a:rPr lang="en-US" sz="1400" dirty="0" smtClean="0">
                <a:latin typeface="Garamond" pitchFamily="18" charset="0"/>
                <a:cs typeface="Andalus" pitchFamily="18" charset="-78"/>
              </a:rPr>
              <a:t>ou will need to work on telling time at home if your child does not know it. I will support it during WIN time as well</a:t>
            </a:r>
            <a:endParaRPr lang="en-US" sz="1400"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p:txBody>
      </p:sp>
      <p:sp>
        <p:nvSpPr>
          <p:cNvPr id="13319" name="TextBox 8"/>
          <p:cNvSpPr txBox="1">
            <a:spLocks noChangeArrowheads="1"/>
          </p:cNvSpPr>
          <p:nvPr/>
        </p:nvSpPr>
        <p:spPr bwMode="auto">
          <a:xfrm>
            <a:off x="1981200" y="7162800"/>
            <a:ext cx="5181600" cy="4154984"/>
          </a:xfrm>
          <a:prstGeom prst="rect">
            <a:avLst/>
          </a:prstGeom>
          <a:noFill/>
          <a:ln w="9525">
            <a:noFill/>
            <a:miter lim="800000"/>
            <a:headEnd/>
            <a:tailEnd/>
          </a:ln>
        </p:spPr>
        <p:txBody>
          <a:bodyPr>
            <a:spAutoFit/>
          </a:bodyPr>
          <a:lstStyle/>
          <a:p>
            <a:r>
              <a:rPr lang="en-US" sz="1600" dirty="0" smtClean="0">
                <a:latin typeface="Calibri" pitchFamily="-101" charset="0"/>
              </a:rPr>
              <a:t>Nov. 7</a:t>
            </a:r>
            <a:r>
              <a:rPr lang="en-US" sz="1600" baseline="30000" dirty="0" smtClean="0">
                <a:latin typeface="Calibri" pitchFamily="-101" charset="0"/>
              </a:rPr>
              <a:t>th</a:t>
            </a:r>
            <a:r>
              <a:rPr lang="en-US" sz="1600" dirty="0" smtClean="0">
                <a:latin typeface="Calibri" pitchFamily="-101" charset="0"/>
              </a:rPr>
              <a:t>-No school, professional development for teachers</a:t>
            </a:r>
          </a:p>
          <a:p>
            <a:r>
              <a:rPr lang="en-US" sz="1600" dirty="0" smtClean="0">
                <a:latin typeface="Calibri" pitchFamily="-101" charset="0"/>
              </a:rPr>
              <a:t>Nov. 11</a:t>
            </a:r>
            <a:r>
              <a:rPr lang="en-US" sz="1600" baseline="30000" dirty="0" smtClean="0">
                <a:latin typeface="Calibri" pitchFamily="-101" charset="0"/>
              </a:rPr>
              <a:t>th</a:t>
            </a:r>
            <a:r>
              <a:rPr lang="en-US" sz="1600" dirty="0" smtClean="0">
                <a:latin typeface="Calibri" pitchFamily="-101" charset="0"/>
              </a:rPr>
              <a:t>-Swim night </a:t>
            </a:r>
            <a:r>
              <a:rPr lang="en-US" sz="1600" b="1" dirty="0" smtClean="0">
                <a:latin typeface="Calibri" pitchFamily="-101" charset="0"/>
              </a:rPr>
              <a:t>CANCELLED</a:t>
            </a:r>
          </a:p>
          <a:p>
            <a:r>
              <a:rPr lang="en-US" sz="1600" dirty="0" smtClean="0">
                <a:latin typeface="Calibri" pitchFamily="-101" charset="0"/>
              </a:rPr>
              <a:t>Nov. 13</a:t>
            </a:r>
            <a:r>
              <a:rPr lang="en-US" sz="1600" baseline="30000" dirty="0" smtClean="0">
                <a:latin typeface="Calibri" pitchFamily="-101" charset="0"/>
              </a:rPr>
              <a:t>th</a:t>
            </a:r>
            <a:r>
              <a:rPr lang="en-US" sz="1600" dirty="0" smtClean="0">
                <a:latin typeface="Calibri" pitchFamily="-101" charset="0"/>
              </a:rPr>
              <a:t>-Picture retake day</a:t>
            </a:r>
            <a:endParaRPr lang="en-US" sz="1600" dirty="0" smtClean="0">
              <a:latin typeface="Calibri" pitchFamily="-101" charset="0"/>
            </a:endParaRPr>
          </a:p>
          <a:p>
            <a:r>
              <a:rPr lang="en-US" sz="1600" dirty="0" smtClean="0">
                <a:latin typeface="Calibri" pitchFamily="-101" charset="0"/>
              </a:rPr>
              <a:t>Nov. 18</a:t>
            </a:r>
            <a:r>
              <a:rPr lang="en-US" sz="1600" baseline="30000" dirty="0" smtClean="0">
                <a:latin typeface="Calibri" pitchFamily="-101" charset="0"/>
              </a:rPr>
              <a:t>th</a:t>
            </a:r>
            <a:r>
              <a:rPr lang="en-US" sz="1600" dirty="0" smtClean="0">
                <a:latin typeface="Calibri" pitchFamily="-101" charset="0"/>
              </a:rPr>
              <a:t>-20</a:t>
            </a:r>
            <a:r>
              <a:rPr lang="en-US" sz="1600" baseline="30000" dirty="0" smtClean="0">
                <a:latin typeface="Calibri" pitchFamily="-101" charset="0"/>
              </a:rPr>
              <a:t>th</a:t>
            </a:r>
            <a:r>
              <a:rPr lang="en-US" sz="1600" dirty="0" smtClean="0">
                <a:latin typeface="Calibri" pitchFamily="-101" charset="0"/>
              </a:rPr>
              <a:t>-Book Fair (volunteers needed)</a:t>
            </a:r>
          </a:p>
          <a:p>
            <a:r>
              <a:rPr lang="en-US" sz="1600" dirty="0" smtClean="0">
                <a:latin typeface="Calibri" pitchFamily="-101" charset="0"/>
              </a:rPr>
              <a:t>Nov. 20</a:t>
            </a:r>
            <a:r>
              <a:rPr lang="en-US" sz="1600" baseline="30000" dirty="0" smtClean="0">
                <a:latin typeface="Calibri" pitchFamily="-101" charset="0"/>
              </a:rPr>
              <a:t>th</a:t>
            </a:r>
            <a:r>
              <a:rPr lang="en-US" sz="1600" dirty="0" smtClean="0">
                <a:latin typeface="Calibri" pitchFamily="-101" charset="0"/>
              </a:rPr>
              <a:t>-Larger family conference night, my second night will be earlier that week-date out later</a:t>
            </a:r>
          </a:p>
          <a:p>
            <a:r>
              <a:rPr lang="en-US" sz="1600" dirty="0" smtClean="0">
                <a:latin typeface="Calibri" pitchFamily="-101" charset="0"/>
              </a:rPr>
              <a:t>Nov. 27</a:t>
            </a:r>
            <a:r>
              <a:rPr lang="en-US" sz="1600" baseline="30000" dirty="0" smtClean="0">
                <a:latin typeface="Calibri" pitchFamily="-101" charset="0"/>
              </a:rPr>
              <a:t>th</a:t>
            </a:r>
            <a:r>
              <a:rPr lang="en-US" sz="1600" dirty="0" smtClean="0">
                <a:latin typeface="Calibri" pitchFamily="-101" charset="0"/>
              </a:rPr>
              <a:t> and 28</a:t>
            </a:r>
            <a:r>
              <a:rPr lang="en-US" sz="1600" baseline="30000" dirty="0" smtClean="0">
                <a:latin typeface="Calibri" pitchFamily="-101" charset="0"/>
              </a:rPr>
              <a:t>th</a:t>
            </a:r>
            <a:r>
              <a:rPr lang="en-US" sz="1600" dirty="0" smtClean="0">
                <a:latin typeface="Calibri" pitchFamily="-101" charset="0"/>
              </a:rPr>
              <a:t>-No School-Happy Thanksgiving</a:t>
            </a:r>
          </a:p>
          <a:p>
            <a:r>
              <a:rPr lang="en-US" sz="1400" dirty="0" smtClean="0">
                <a:latin typeface="Calibri" pitchFamily="-101" charset="0"/>
              </a:rPr>
              <a:t>PTC meetings are always the </a:t>
            </a:r>
            <a:r>
              <a:rPr lang="en-US" sz="1400" u="sng" dirty="0" smtClean="0">
                <a:latin typeface="Calibri" pitchFamily="-101" charset="0"/>
              </a:rPr>
              <a:t>1</a:t>
            </a:r>
            <a:r>
              <a:rPr lang="en-US" sz="1400" u="sng" baseline="30000" dirty="0" smtClean="0">
                <a:latin typeface="Calibri" pitchFamily="-101" charset="0"/>
              </a:rPr>
              <a:t>st</a:t>
            </a:r>
            <a:r>
              <a:rPr lang="en-US" sz="1400" u="sng" dirty="0" smtClean="0">
                <a:latin typeface="Calibri" pitchFamily="-101" charset="0"/>
              </a:rPr>
              <a:t> Thurs. of the month </a:t>
            </a:r>
            <a:r>
              <a:rPr lang="en-US" sz="1400" dirty="0" smtClean="0">
                <a:latin typeface="Calibri" pitchFamily="-101" charset="0"/>
              </a:rPr>
              <a:t>from 6-7. Everyone is welcome!!! Family events are the 3</a:t>
            </a:r>
            <a:r>
              <a:rPr lang="en-US" sz="1400" baseline="30000" dirty="0" smtClean="0">
                <a:latin typeface="Calibri" pitchFamily="-101" charset="0"/>
              </a:rPr>
              <a:t>rd</a:t>
            </a:r>
            <a:r>
              <a:rPr lang="en-US" sz="1400" dirty="0" smtClean="0">
                <a:latin typeface="Calibri" pitchFamily="-101" charset="0"/>
              </a:rPr>
              <a:t> Thursday each month</a:t>
            </a:r>
            <a:r>
              <a:rPr lang="en-US" sz="1600" dirty="0" smtClean="0">
                <a:latin typeface="Calibri" pitchFamily="-101" charset="0"/>
              </a:rPr>
              <a:t>.</a:t>
            </a:r>
            <a:endParaRPr lang="en-US" sz="1600"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a:p>
            <a:endParaRPr lang="en-US" dirty="0">
              <a:latin typeface="Calibri" pitchFamily="-101" charset="0"/>
            </a:endParaRPr>
          </a:p>
        </p:txBody>
      </p:sp>
      <p:sp>
        <p:nvSpPr>
          <p:cNvPr id="2049" name="Rectangle 1"/>
          <p:cNvSpPr>
            <a:spLocks noChangeArrowheads="1"/>
          </p:cNvSpPr>
          <p:nvPr/>
        </p:nvSpPr>
        <p:spPr bwMode="auto">
          <a:xfrm>
            <a:off x="5791200" y="285318"/>
            <a:ext cx="1600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Please contact me via phone or email if you have any questions or concerns!!!!  </a:t>
            </a:r>
            <a:r>
              <a:rPr kumimoji="0" 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rPr>
              <a:t>Brianna.Crubel@wrps.net</a:t>
            </a:r>
            <a:r>
              <a:rPr kumimoji="0" 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715-424-6772  ext. 2229</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a:xfrm>
            <a:off x="533400" y="5181600"/>
            <a:ext cx="2514600" cy="1231106"/>
          </a:xfrm>
          <a:prstGeom prst="rect">
            <a:avLst/>
          </a:prstGeom>
        </p:spPr>
        <p:txBody>
          <a:bodyPr wrap="square">
            <a:spAutoFit/>
          </a:bodyPr>
          <a:lstStyle/>
          <a:p>
            <a:r>
              <a:rPr lang="en-US" sz="1400" b="1" dirty="0" smtClean="0">
                <a:latin typeface="Calibri" pitchFamily="-101" charset="0"/>
              </a:rPr>
              <a:t>*Check us out on Twitter- @</a:t>
            </a:r>
            <a:r>
              <a:rPr lang="en-US" sz="1400" b="1" dirty="0" err="1" smtClean="0">
                <a:latin typeface="Calibri" pitchFamily="-101" charset="0"/>
              </a:rPr>
              <a:t>MrsCrubelsClass</a:t>
            </a:r>
            <a:endParaRPr lang="en-US" sz="1400" b="1" dirty="0" smtClean="0">
              <a:latin typeface="Calibri" pitchFamily="-101" charset="0"/>
            </a:endParaRPr>
          </a:p>
          <a:p>
            <a:r>
              <a:rPr lang="en-US" sz="1400" b="1" dirty="0" smtClean="0">
                <a:latin typeface="Calibri" pitchFamily="-101" charset="0"/>
              </a:rPr>
              <a:t>*Class blog: </a:t>
            </a:r>
            <a:r>
              <a:rPr lang="en-US" sz="1400" b="1" dirty="0" smtClean="0">
                <a:latin typeface="Calibri" pitchFamily="-101" charset="0"/>
                <a:hlinkClick r:id="rId4"/>
              </a:rPr>
              <a:t>http://kidblog.org/MrsCrubelsClass</a:t>
            </a:r>
            <a:r>
              <a:rPr lang="en-US" b="1" dirty="0" smtClean="0">
                <a:latin typeface="Calibri" pitchFamily="-101" charset="0"/>
                <a:hlinkClick r:id="rId4"/>
              </a:rPr>
              <a:t>/</a:t>
            </a:r>
            <a:endParaRPr lang="en-US" b="1" dirty="0" smtClean="0">
              <a:latin typeface="Calibri" pitchFamily="-101"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1345</TotalTime>
  <Words>392</Words>
  <Application>Microsoft Office PowerPoint</Application>
  <PresentationFormat>Custom</PresentationFormat>
  <Paragraphs>41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kathleen</dc:creator>
  <cp:lastModifiedBy>Brianna Crubel</cp:lastModifiedBy>
  <cp:revision>117</cp:revision>
  <dcterms:created xsi:type="dcterms:W3CDTF">2012-07-07T16:42:17Z</dcterms:created>
  <dcterms:modified xsi:type="dcterms:W3CDTF">2014-11-03T20:25:16Z</dcterms:modified>
</cp:coreProperties>
</file>